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notesMasterIdLst>
    <p:notesMasterId r:id="rId30"/>
  </p:notesMasterIdLst>
  <p:sldIdLst>
    <p:sldId id="256" r:id="rId2"/>
    <p:sldId id="286" r:id="rId3"/>
    <p:sldId id="30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9" r:id="rId15"/>
    <p:sldId id="304" r:id="rId16"/>
    <p:sldId id="307" r:id="rId17"/>
    <p:sldId id="309" r:id="rId18"/>
    <p:sldId id="313" r:id="rId19"/>
    <p:sldId id="298" r:id="rId20"/>
    <p:sldId id="308" r:id="rId21"/>
    <p:sldId id="300" r:id="rId22"/>
    <p:sldId id="311" r:id="rId23"/>
    <p:sldId id="310" r:id="rId24"/>
    <p:sldId id="312" r:id="rId25"/>
    <p:sldId id="314" r:id="rId26"/>
    <p:sldId id="301" r:id="rId27"/>
    <p:sldId id="302" r:id="rId28"/>
    <p:sldId id="303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1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déplacer la diapo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9F31D51-D9B2-4F17-A3DA-C84318F0361B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A9F31D51-D9B2-4F17-A3DA-C84318F0361B}" type="slidenum">
              <a:rPr lang="fr-FR" sz="1400" b="0" strike="noStrike" spc="-1" smtClean="0">
                <a:latin typeface="Times New Roman"/>
              </a:rPr>
              <a:t>13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958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221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130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5843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8960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810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133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3432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80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192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559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363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86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862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967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779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701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691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59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21/11/2021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6512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svg"/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webp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-NZFkVL0B4&amp;t=3s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hyperlink" Target="https://github.com/dragonlost/NAFABox-hardwar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atrick-81/NAFABox" TargetMode="Externa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66122" y="938748"/>
            <a:ext cx="10606081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fr-FR" sz="67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La </a:t>
            </a:r>
            <a:r>
              <a:rPr lang="fr-FR" sz="67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NAFABox</a:t>
            </a:r>
            <a:r>
              <a:rPr lang="fr-FR" sz="67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6700" b="1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L’Astronomie Nomade Pour Tous</a:t>
            </a:r>
          </a:p>
          <a:p>
            <a:pPr algn="ctr">
              <a:lnSpc>
                <a:spcPct val="90000"/>
              </a:lnSpc>
            </a:pPr>
            <a:r>
              <a:rPr lang="fr-FR" sz="35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(et en plus c’est gratuit !)</a:t>
            </a:r>
            <a:endParaRPr lang="fr-FR" sz="30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8D9A66-B09B-42A1-9CFA-9EAA7EE5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64" y="3600956"/>
            <a:ext cx="3025072" cy="30250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9CA304-9793-4199-ADA4-825F5EB9F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90" y="580886"/>
            <a:ext cx="840698" cy="8335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4A89CCB-6493-42EA-891C-32238CCC1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59" y="3115317"/>
            <a:ext cx="840698" cy="83355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ED9AA02-AC26-4179-8B78-4726EE9F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3" y="1298776"/>
            <a:ext cx="840698" cy="83355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7A1FAE1-4179-4CFB-BD73-8EECE4244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854" y="1414438"/>
            <a:ext cx="840698" cy="833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DC8DE-7C32-412E-B85F-887C9EC7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Les autres « BOX »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C20B4A-2576-4C4B-8FBB-C81EFB4CC339}"/>
              </a:ext>
            </a:extLst>
          </p:cNvPr>
          <p:cNvSpPr txBox="1"/>
          <p:nvPr/>
        </p:nvSpPr>
        <p:spPr>
          <a:xfrm>
            <a:off x="608760" y="1270660"/>
            <a:ext cx="91527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payantes :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 err="1"/>
              <a:t>StellarMate</a:t>
            </a:r>
            <a:r>
              <a:rPr lang="fr-FR" b="1" dirty="0"/>
              <a:t> (IKARUS): </a:t>
            </a:r>
            <a:r>
              <a:rPr lang="fr-FR" dirty="0"/>
              <a:t>49$ ou 229$ </a:t>
            </a:r>
            <a:r>
              <a:rPr lang="fr-FR" dirty="0">
                <a:sym typeface="Wingdings" panose="05000000000000000000" pitchFamily="2" charset="2"/>
              </a:rPr>
              <a:t> Système complet + pilote via Appli Android.</a:t>
            </a:r>
          </a:p>
          <a:p>
            <a:pPr marL="285750" indent="-285750">
              <a:buFontTx/>
              <a:buChar char="-"/>
            </a:pPr>
            <a:r>
              <a:rPr lang="fr-FR" b="1" dirty="0" err="1">
                <a:sym typeface="Wingdings" panose="05000000000000000000" pitchFamily="2" charset="2"/>
              </a:rPr>
              <a:t>AsiAir</a:t>
            </a:r>
            <a:r>
              <a:rPr lang="fr-FR" b="1" dirty="0">
                <a:sym typeface="Wingdings" panose="05000000000000000000" pitchFamily="2" charset="2"/>
              </a:rPr>
              <a:t> (ZWO) : </a:t>
            </a:r>
            <a:r>
              <a:rPr lang="fr-FR" b="1" dirty="0"/>
              <a:t> </a:t>
            </a:r>
            <a:r>
              <a:rPr lang="fr-FR" dirty="0"/>
              <a:t>320€(Pro), 380€(Plus) </a:t>
            </a:r>
            <a:r>
              <a:rPr lang="fr-FR" dirty="0">
                <a:sym typeface="Wingdings" panose="05000000000000000000" pitchFamily="2" charset="2"/>
              </a:rPr>
              <a:t> Système pilotable via Appli Android + Hub d’alimentation 12Vpilotable, verrouiller sur les produit ZWO </a:t>
            </a:r>
            <a:r>
              <a:rPr lang="fr-FR" b="1" dirty="0">
                <a:solidFill>
                  <a:srgbClr val="FF0000"/>
                </a:solidFill>
                <a:sym typeface="Wingdings" panose="05000000000000000000" pitchFamily="2" charset="2"/>
              </a:rPr>
              <a:t>Attention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 l’</a:t>
            </a:r>
            <a:r>
              <a:rPr lang="fr-FR" dirty="0" err="1">
                <a:solidFill>
                  <a:srgbClr val="FF0000"/>
                </a:solidFill>
                <a:sym typeface="Wingdings" panose="05000000000000000000" pitchFamily="2" charset="2"/>
              </a:rPr>
              <a:t>AsiAir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, jusqu’à preuve du contraire viole au moins une licences international Open Source</a:t>
            </a:r>
          </a:p>
          <a:p>
            <a:pPr marL="285750" indent="-285750">
              <a:buFontTx/>
              <a:buChar char="-"/>
            </a:pPr>
            <a:r>
              <a:rPr lang="fr-FR" b="1" dirty="0" err="1">
                <a:sym typeface="Wingdings" panose="05000000000000000000" pitchFamily="2" charset="2"/>
              </a:rPr>
              <a:t>StarMaster</a:t>
            </a:r>
            <a:r>
              <a:rPr lang="fr-FR" b="1" dirty="0">
                <a:sym typeface="Wingdings" panose="05000000000000000000" pitchFamily="2" charset="2"/>
              </a:rPr>
              <a:t> (QHYCCD) </a:t>
            </a:r>
            <a:r>
              <a:rPr lang="fr-FR" dirty="0">
                <a:sym typeface="Wingdings" panose="05000000000000000000" pitchFamily="2" charset="2"/>
              </a:rPr>
              <a:t>: 542€  utilise le système </a:t>
            </a:r>
            <a:r>
              <a:rPr lang="fr-FR" dirty="0" err="1">
                <a:sym typeface="Wingdings" panose="05000000000000000000" pitchFamily="2" charset="2"/>
              </a:rPr>
              <a:t>StellarMate</a:t>
            </a:r>
            <a:r>
              <a:rPr lang="fr-FR" dirty="0">
                <a:sym typeface="Wingdings" panose="05000000000000000000" pitchFamily="2" charset="2"/>
              </a:rPr>
              <a:t> OS + pilotage via application </a:t>
            </a:r>
            <a:r>
              <a:rPr lang="fr-FR" dirty="0" err="1">
                <a:sym typeface="Wingdings" panose="05000000000000000000" pitchFamily="2" charset="2"/>
              </a:rPr>
              <a:t>QHYCCD+Hub</a:t>
            </a:r>
            <a:r>
              <a:rPr lang="fr-FR" dirty="0">
                <a:sym typeface="Wingdings" panose="05000000000000000000" pitchFamily="2" charset="2"/>
              </a:rPr>
              <a:t> d’alimentation</a:t>
            </a:r>
          </a:p>
          <a:p>
            <a:pPr marL="285750" indent="-285750">
              <a:buFontTx/>
              <a:buChar char="-"/>
            </a:pPr>
            <a:r>
              <a:rPr lang="fr-FR" b="1" dirty="0" err="1">
                <a:sym typeface="Wingdings" panose="05000000000000000000" pitchFamily="2" charset="2"/>
              </a:rPr>
              <a:t>Atikbase</a:t>
            </a:r>
            <a:r>
              <a:rPr lang="fr-FR" b="1" dirty="0">
                <a:sym typeface="Wingdings" panose="05000000000000000000" pitchFamily="2" charset="2"/>
              </a:rPr>
              <a:t> (ATIK) </a:t>
            </a:r>
            <a:r>
              <a:rPr lang="fr-FR" dirty="0">
                <a:sym typeface="Wingdings" panose="05000000000000000000" pitchFamily="2" charset="2"/>
              </a:rPr>
              <a:t>: 322€  ST4+Focuser+Hub alim, Utilise </a:t>
            </a:r>
            <a:r>
              <a:rPr lang="fr-FR" dirty="0" err="1">
                <a:sym typeface="Wingdings" panose="05000000000000000000" pitchFamily="2" charset="2"/>
              </a:rPr>
              <a:t>StellarMate</a:t>
            </a:r>
            <a:r>
              <a:rPr lang="fr-FR" dirty="0">
                <a:sym typeface="Wingdings" panose="05000000000000000000" pitchFamily="2" charset="2"/>
              </a:rPr>
              <a:t> OS</a:t>
            </a:r>
          </a:p>
          <a:p>
            <a:pPr marL="285750" indent="-285750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b="1" dirty="0">
                <a:sym typeface="Wingdings" panose="05000000000000000000" pitchFamily="2" charset="2"/>
              </a:rPr>
              <a:t>Les Gratuites :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 err="1">
                <a:sym typeface="Wingdings" panose="05000000000000000000" pitchFamily="2" charset="2"/>
              </a:rPr>
              <a:t>Astroberry</a:t>
            </a:r>
            <a:r>
              <a:rPr lang="fr-FR" dirty="0">
                <a:sym typeface="Wingdings" panose="05000000000000000000" pitchFamily="2" charset="2"/>
              </a:rPr>
              <a:t> : Système complet pour Raspberry, accès au source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 err="1">
                <a:sym typeface="Wingdings" panose="05000000000000000000" pitchFamily="2" charset="2"/>
              </a:rPr>
              <a:t>AstroPi</a:t>
            </a:r>
            <a:r>
              <a:rPr lang="fr-FR" dirty="0">
                <a:sym typeface="Wingdings" panose="05000000000000000000" pitchFamily="2" charset="2"/>
              </a:rPr>
              <a:t> 3 : Système complet pour Raspberry, accès au source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 err="1">
                <a:sym typeface="Wingdings" panose="05000000000000000000" pitchFamily="2" charset="2"/>
              </a:rPr>
              <a:t>EasyAstroBox</a:t>
            </a:r>
            <a:r>
              <a:rPr lang="fr-FR" dirty="0">
                <a:sym typeface="Wingdings" panose="05000000000000000000" pitchFamily="2" charset="2"/>
              </a:rPr>
              <a:t> : Système complet pour Raspberry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>
                <a:sym typeface="Wingdings" panose="05000000000000000000" pitchFamily="2" charset="2"/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Calibri" panose="020F0502020204030204" pitchFamily="34" charset="0"/>
              <a:buChar char="₋"/>
            </a:pP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91EE83-6EC6-40DE-85FD-1E7165FCE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28745" r="2785" b="8917"/>
          <a:stretch/>
        </p:blipFill>
        <p:spPr>
          <a:xfrm>
            <a:off x="9906728" y="3084126"/>
            <a:ext cx="1929641" cy="13181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78A086-1426-42CB-B31C-04E8D2007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6" t="44026" r="26588" b="17740"/>
          <a:stretch/>
        </p:blipFill>
        <p:spPr>
          <a:xfrm>
            <a:off x="9423008" y="612223"/>
            <a:ext cx="2154232" cy="13168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FA8F36-3071-418F-B645-E163C1D16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b="22251"/>
          <a:stretch/>
        </p:blipFill>
        <p:spPr>
          <a:xfrm>
            <a:off x="9517969" y="4511781"/>
            <a:ext cx="2351192" cy="20736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2BACC4-F89E-417E-AA2E-B283735C5E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2" b="17230"/>
          <a:stretch/>
        </p:blipFill>
        <p:spPr>
          <a:xfrm>
            <a:off x="6669257" y="272520"/>
            <a:ext cx="2154232" cy="1536164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ECA3C5F5-3F02-4DAE-9D1B-136FD90C6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9567" y="4078506"/>
            <a:ext cx="866549" cy="86654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5695833-89F7-4A62-9C00-C25233AB15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14"/>
          <a:stretch/>
        </p:blipFill>
        <p:spPr>
          <a:xfrm>
            <a:off x="7109925" y="5098041"/>
            <a:ext cx="846191" cy="9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4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78C4B-EA9C-40F0-980E-B36BAE14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Les logiciels de contrôle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626A5E-91EB-4BF2-AEC6-0A5F64E2E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0" y="1606946"/>
            <a:ext cx="1289306" cy="1362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579B3D7-B441-411F-BA09-CAFBD7694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81" y="1680251"/>
            <a:ext cx="1289306" cy="1289306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D6827A2-E3AE-48BE-8C29-03277FE57136}"/>
              </a:ext>
            </a:extLst>
          </p:cNvPr>
          <p:cNvSpPr/>
          <p:nvPr/>
        </p:nvSpPr>
        <p:spPr>
          <a:xfrm>
            <a:off x="3847605" y="1606946"/>
            <a:ext cx="1579418" cy="1362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X11VNC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CBE2E4F-14C8-4515-8907-644C007B0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41" y="1620876"/>
            <a:ext cx="1463881" cy="146388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42C8FEF-4D09-4077-A6EE-F74A1167C4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4" t="75926" r="35092" b="6126"/>
          <a:stretch/>
        </p:blipFill>
        <p:spPr>
          <a:xfrm>
            <a:off x="7733740" y="1680251"/>
            <a:ext cx="1217378" cy="125550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6074DF4-7D17-4723-9821-EEB04307206E}"/>
              </a:ext>
            </a:extLst>
          </p:cNvPr>
          <p:cNvSpPr txBox="1"/>
          <p:nvPr/>
        </p:nvSpPr>
        <p:spPr>
          <a:xfrm>
            <a:off x="724395" y="3538492"/>
            <a:ext cx="47026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IP-Indicator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X11VNC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BrowsePy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NoVNC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MobIndi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DDServer</a:t>
            </a:r>
            <a:r>
              <a:rPr lang="fr-FR" sz="2400" dirty="0"/>
              <a:t> (</a:t>
            </a:r>
            <a:r>
              <a:rPr lang="fr-FR" sz="2400" dirty="0" err="1"/>
              <a:t>qdslrdashboard</a:t>
            </a:r>
            <a:r>
              <a:rPr lang="fr-F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Stellarium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Linguider</a:t>
            </a:r>
            <a:endParaRPr lang="fr-FR" sz="24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FDCB3C1-1140-4FDD-9514-5216D5A34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18" y="1644063"/>
            <a:ext cx="2593678" cy="136168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EDC2630-F11F-42C8-AE58-234875EC2EEB}"/>
              </a:ext>
            </a:extLst>
          </p:cNvPr>
          <p:cNvSpPr txBox="1"/>
          <p:nvPr/>
        </p:nvSpPr>
        <p:spPr>
          <a:xfrm>
            <a:off x="5605153" y="3538492"/>
            <a:ext cx="6175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OnStep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CCDCiel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Carte du ciel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Oacatpture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strike="sngStrike" dirty="0" err="1"/>
              <a:t>Planetary</a:t>
            </a:r>
            <a:r>
              <a:rPr lang="fr-FR" sz="2400" strike="sngStrike" dirty="0"/>
              <a:t> Imager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/>
              <a:t>ASTAP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err="1"/>
              <a:t>Stellar</a:t>
            </a:r>
            <a:r>
              <a:rPr lang="fr-FR" i="1" dirty="0"/>
              <a:t> 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err="1"/>
              <a:t>AstroLiveStaking</a:t>
            </a: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/>
              <a:t>ALS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8510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E3E02-659F-4E93-ADEC-29840E7F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 Noyaux principale :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Indi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/EKOS/KSTARS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A5C6686-0B33-4898-8356-CB549C58171E}"/>
              </a:ext>
            </a:extLst>
          </p:cNvPr>
          <p:cNvSpPr/>
          <p:nvPr/>
        </p:nvSpPr>
        <p:spPr>
          <a:xfrm>
            <a:off x="1862176" y="2950129"/>
            <a:ext cx="2113808" cy="2081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FD3B628-696D-4E70-8B8F-6E9E6F5F9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27" y="3309528"/>
            <a:ext cx="1289306" cy="1362611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7BAC118-6C2E-4267-AE63-0B1F7A056D9A}"/>
              </a:ext>
            </a:extLst>
          </p:cNvPr>
          <p:cNvSpPr/>
          <p:nvPr/>
        </p:nvSpPr>
        <p:spPr>
          <a:xfrm>
            <a:off x="4912155" y="2950129"/>
            <a:ext cx="2113808" cy="2081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48A9779-3977-4BB7-8358-4EF503E7AA61}"/>
              </a:ext>
            </a:extLst>
          </p:cNvPr>
          <p:cNvSpPr/>
          <p:nvPr/>
        </p:nvSpPr>
        <p:spPr>
          <a:xfrm>
            <a:off x="8019299" y="2950129"/>
            <a:ext cx="2113808" cy="20814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5B52DB-63A1-4C89-BE0C-9B267D8B1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80" y="3309528"/>
            <a:ext cx="1268557" cy="14497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CA81C05-9D4B-45D5-B9E2-FE1755C22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178" y="3309528"/>
            <a:ext cx="1289306" cy="1289306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99E6DE5-6263-49C1-A691-49A515AAA5E8}"/>
              </a:ext>
            </a:extLst>
          </p:cNvPr>
          <p:cNvSpPr/>
          <p:nvPr/>
        </p:nvSpPr>
        <p:spPr>
          <a:xfrm>
            <a:off x="3975984" y="3657600"/>
            <a:ext cx="936170" cy="629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71302261-BA7B-413B-B21E-20B8E539638B}"/>
              </a:ext>
            </a:extLst>
          </p:cNvPr>
          <p:cNvSpPr/>
          <p:nvPr/>
        </p:nvSpPr>
        <p:spPr>
          <a:xfrm>
            <a:off x="7039556" y="3639485"/>
            <a:ext cx="936170" cy="629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16A227-1B23-4FA0-932D-54276F57F605}"/>
              </a:ext>
            </a:extLst>
          </p:cNvPr>
          <p:cNvSpPr txBox="1"/>
          <p:nvPr/>
        </p:nvSpPr>
        <p:spPr>
          <a:xfrm>
            <a:off x="1957178" y="2449297"/>
            <a:ext cx="211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Bibliothéque INDI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697B914-4FC0-4B37-B69C-599CF4858B0D}"/>
              </a:ext>
            </a:extLst>
          </p:cNvPr>
          <p:cNvSpPr txBox="1"/>
          <p:nvPr/>
        </p:nvSpPr>
        <p:spPr>
          <a:xfrm>
            <a:off x="5255785" y="2401098"/>
            <a:ext cx="211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Pilotage EKOS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BC8DB73-A121-42C5-B549-8CC8A1E8CA0C}"/>
              </a:ext>
            </a:extLst>
          </p:cNvPr>
          <p:cNvSpPr txBox="1"/>
          <p:nvPr/>
        </p:nvSpPr>
        <p:spPr>
          <a:xfrm>
            <a:off x="8293143" y="2330460"/>
            <a:ext cx="211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Logiciel </a:t>
            </a:r>
            <a:r>
              <a:rPr lang="fr-FR" dirty="0" err="1"/>
              <a:t>Kstars</a:t>
            </a:r>
            <a:endParaRPr lang="fr-FR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CD70BE9E-F059-4F9E-BA56-F09D1C7EBA92}"/>
              </a:ext>
            </a:extLst>
          </p:cNvPr>
          <p:cNvSpPr/>
          <p:nvPr/>
        </p:nvSpPr>
        <p:spPr>
          <a:xfrm>
            <a:off x="518260" y="3141655"/>
            <a:ext cx="1343915" cy="153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Matos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DEDDC9D6-E35B-4F3B-BE75-66247A81A54F}"/>
              </a:ext>
            </a:extLst>
          </p:cNvPr>
          <p:cNvSpPr/>
          <p:nvPr/>
        </p:nvSpPr>
        <p:spPr>
          <a:xfrm>
            <a:off x="10329824" y="3141570"/>
            <a:ext cx="1343915" cy="153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Humain</a:t>
            </a:r>
          </a:p>
        </p:txBody>
      </p:sp>
    </p:spTree>
    <p:extLst>
      <p:ext uri="{BB962C8B-B14F-4D97-AF65-F5344CB8AC3E}">
        <p14:creationId xmlns:p14="http://schemas.microsoft.com/office/powerpoint/2010/main" val="34578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AF301-F935-4976-94CF-3EAF6FEB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Logiciel pour Le Traitement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922713-D046-4AC3-A799-90B74C85B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17" y="1539827"/>
            <a:ext cx="2328553" cy="232855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9C470E4-FE8D-4940-B746-4DEAB14D98FE}"/>
              </a:ext>
            </a:extLst>
          </p:cNvPr>
          <p:cNvSpPr txBox="1"/>
          <p:nvPr/>
        </p:nvSpPr>
        <p:spPr>
          <a:xfrm>
            <a:off x="1511103" y="3851462"/>
            <a:ext cx="238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</a:t>
            </a:r>
            <a:r>
              <a:rPr lang="fr-FR" dirty="0" err="1"/>
              <a:t>Sirilic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BDB90E7-2C06-4460-9B60-61B9BBAF6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10" y="1475011"/>
            <a:ext cx="2428504" cy="24285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9EBB81-DFF4-4B55-AA1D-5C9075832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80" y="1748890"/>
            <a:ext cx="2047729" cy="18807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955BF64-FBCE-4594-BFB0-3C38DF07A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80" y="4377863"/>
            <a:ext cx="1960542" cy="22665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C691FCE-ECD1-450D-B46F-7F67458A6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45" y="4573208"/>
            <a:ext cx="1875834" cy="187583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A8B6AC-C7BF-46FE-B98B-DEC387AB92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03" y="4573208"/>
            <a:ext cx="2001982" cy="20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6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20094-7143-4B6C-AC62-9EECA0B8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Pre_install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B99741-E06C-4DD8-BD0B-F59FD02B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60" y="1414440"/>
            <a:ext cx="7010400" cy="1752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911D849-01A9-4C08-9F07-21EFFEEA8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0" y="3273074"/>
            <a:ext cx="5270233" cy="26852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8C4675C-D6FC-4115-9178-6924C72CA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60" y="6086595"/>
            <a:ext cx="3762375" cy="3238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E7797F8-5777-4496-9102-CA24B41196D0}"/>
              </a:ext>
            </a:extLst>
          </p:cNvPr>
          <p:cNvSpPr txBox="1"/>
          <p:nvPr/>
        </p:nvSpPr>
        <p:spPr>
          <a:xfrm>
            <a:off x="6643561" y="3273074"/>
            <a:ext cx="5270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Installation de Yad pour les interfaces graphique</a:t>
            </a:r>
          </a:p>
          <a:p>
            <a:r>
              <a:rPr lang="fr-FR" dirty="0"/>
              <a:t>Déclaration d’une variable système pour indiquer l’emplacement des dossiers </a:t>
            </a:r>
            <a:r>
              <a:rPr lang="fr-FR" dirty="0" err="1"/>
              <a:t>NAFABox</a:t>
            </a:r>
            <a:r>
              <a:rPr lang="fr-FR" dirty="0"/>
              <a:t>.</a:t>
            </a:r>
          </a:p>
          <a:p>
            <a:r>
              <a:rPr lang="fr-FR" dirty="0"/>
              <a:t>Proposition d’installer la langue française si besoin !</a:t>
            </a:r>
          </a:p>
          <a:p>
            <a:endParaRPr lang="fr-FR" dirty="0"/>
          </a:p>
          <a:p>
            <a:r>
              <a:rPr lang="fr-FR" dirty="0"/>
              <a:t>Attention : il faut fermer puis réouvrir le terminal ou carrément mieux, vous redémarrer !</a:t>
            </a:r>
          </a:p>
        </p:txBody>
      </p:sp>
    </p:spTree>
    <p:extLst>
      <p:ext uri="{BB962C8B-B14F-4D97-AF65-F5344CB8AC3E}">
        <p14:creationId xmlns:p14="http://schemas.microsoft.com/office/powerpoint/2010/main" val="206648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8F736AD-9DEB-4D58-A5FA-491C5166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0E72DC-6AE8-4A12-8871-71CA7AE9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1" y="1875229"/>
            <a:ext cx="5116252" cy="397126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29AF20B-F167-47F4-8716-9D0C12A3D69C}"/>
              </a:ext>
            </a:extLst>
          </p:cNvPr>
          <p:cNvSpPr txBox="1"/>
          <p:nvPr/>
        </p:nvSpPr>
        <p:spPr>
          <a:xfrm>
            <a:off x="5534952" y="1796432"/>
            <a:ext cx="62794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Default : installation sans interface graphique, pas le choix sur les logiciels. Installation pour un bureau graphique. Installe </a:t>
            </a:r>
            <a:r>
              <a:rPr lang="fr-FR" dirty="0" err="1"/>
              <a:t>Ksart</a:t>
            </a:r>
            <a:r>
              <a:rPr lang="fr-FR" dirty="0"/>
              <a:t>, </a:t>
            </a:r>
            <a:r>
              <a:rPr lang="fr-FR" dirty="0" err="1"/>
              <a:t>Indi</a:t>
            </a:r>
            <a:r>
              <a:rPr lang="fr-FR" dirty="0"/>
              <a:t>, phd2, utilitaire </a:t>
            </a:r>
            <a:r>
              <a:rPr lang="fr-FR" dirty="0" err="1"/>
              <a:t>NAFABox</a:t>
            </a:r>
            <a:r>
              <a:rPr lang="fr-FR" dirty="0"/>
              <a:t>, bureau a distance, gestion a distance, partage de fichier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Server : Installation sans interface graphique, pas de choix sur les logiciels. Installe </a:t>
            </a:r>
            <a:r>
              <a:rPr lang="fr-FR" dirty="0" err="1"/>
              <a:t>Ksart</a:t>
            </a:r>
            <a:r>
              <a:rPr lang="fr-FR" dirty="0"/>
              <a:t>, </a:t>
            </a:r>
            <a:r>
              <a:rPr lang="fr-FR" dirty="0" err="1"/>
              <a:t>Indi</a:t>
            </a:r>
            <a:r>
              <a:rPr lang="fr-FR" dirty="0"/>
              <a:t>, utilitaire </a:t>
            </a:r>
            <a:r>
              <a:rPr lang="fr-FR" dirty="0" err="1"/>
              <a:t>NAFABox</a:t>
            </a:r>
            <a:r>
              <a:rPr lang="fr-FR" dirty="0"/>
              <a:t>, gestion a distance, partage de fichier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Custom : installation AVEC interface graphique, CHOIX sur les logiciels.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r>
              <a:rPr lang="fr-FR" dirty="0"/>
              <a:t>Les images </a:t>
            </a:r>
            <a:r>
              <a:rPr lang="fr-FR" dirty="0" err="1"/>
              <a:t>NAFABox</a:t>
            </a:r>
            <a:r>
              <a:rPr lang="fr-FR" dirty="0"/>
              <a:t> sont installées avec le mode « Default »</a:t>
            </a:r>
          </a:p>
        </p:txBody>
      </p:sp>
    </p:spTree>
    <p:extLst>
      <p:ext uri="{BB962C8B-B14F-4D97-AF65-F5344CB8AC3E}">
        <p14:creationId xmlns:p14="http://schemas.microsoft.com/office/powerpoint/2010/main" val="678576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8F736AD-9DEB-4D58-A5FA-491C5166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9AF20B-F167-47F4-8716-9D0C12A3D69C}"/>
              </a:ext>
            </a:extLst>
          </p:cNvPr>
          <p:cNvSpPr txBox="1"/>
          <p:nvPr/>
        </p:nvSpPr>
        <p:spPr>
          <a:xfrm>
            <a:off x="5534952" y="1796432"/>
            <a:ext cx="62794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Installation ou non de l’interface graphique Ubuntu 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Changement du </a:t>
            </a:r>
            <a:r>
              <a:rPr lang="fr-FR" dirty="0" err="1"/>
              <a:t>HostName</a:t>
            </a:r>
            <a:r>
              <a:rPr lang="fr-FR" dirty="0"/>
              <a:t> : Nom sur le 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Choix de la Time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Choix du mot de passe pour les interfaces VNC (+ confirmation)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71652A-5507-49D0-B250-0DD9DE9A4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60" y="1796432"/>
            <a:ext cx="2902262" cy="190882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6ABB70-0589-4F3F-BA0F-518ABDDC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33" y="4593755"/>
            <a:ext cx="3343444" cy="16352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DD36108-56C0-4C25-8EE4-7684E5578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190" y="4376625"/>
            <a:ext cx="3558810" cy="206952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23B6DA8-BB2E-48EF-8213-3B46DD83B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113" y="5100263"/>
            <a:ext cx="4277947" cy="6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2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0C93F646-D18E-4011-BE02-3571ECBE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FB2D8C4-8EB9-4324-944B-4D0AFA4D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69" y="1697600"/>
            <a:ext cx="3196204" cy="322041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7C571B4-984C-4B49-A01D-4DB5C489B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306" y="1697601"/>
            <a:ext cx="2963388" cy="32204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AF1E2A4-E80D-422A-8125-C538D12A4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862" y="5056104"/>
            <a:ext cx="3724275" cy="1685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05B157F-2674-45D7-A8C4-1A2803CD7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137" y="1801896"/>
            <a:ext cx="37052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770F6-2C12-45EA-BBF3-03EA4623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omic Sans MS" panose="030F0702030302020204" pitchFamily="66" charset="0"/>
              </a:rPr>
              <a:t>Utilisation des Images </a:t>
            </a:r>
            <a:r>
              <a:rPr lang="fr-FR" dirty="0" err="1">
                <a:latin typeface="Comic Sans MS" panose="030F0702030302020204" pitchFamily="66" charset="0"/>
              </a:rPr>
              <a:t>NAFABox</a:t>
            </a:r>
            <a:r>
              <a:rPr lang="fr-FR" dirty="0">
                <a:latin typeface="Comic Sans MS" panose="030F0702030302020204" pitchFamily="66" charset="0"/>
              </a:rPr>
              <a:t>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966F94-3379-4877-89B6-7E3C60BAB5F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8760" y="2388216"/>
            <a:ext cx="10968480" cy="299258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cap="none" dirty="0"/>
              <a:t>Pour chaque version de la </a:t>
            </a:r>
            <a:r>
              <a:rPr lang="fr-FR" sz="2000" cap="none" dirty="0" err="1"/>
              <a:t>NAFABox</a:t>
            </a:r>
            <a:r>
              <a:rPr lang="fr-FR" sz="2000" cap="none" dirty="0"/>
              <a:t> ou à la demande une image toute prête pour Raspberry Pi 4B est publiée.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cap="none" dirty="0"/>
              <a:t>Installé via le mode « default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cap="none" dirty="0"/>
              <a:t>Besoin de micro de 32go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cap="none" dirty="0"/>
              <a:t>Besoin de flasher l’image via </a:t>
            </a:r>
            <a:r>
              <a:rPr lang="fr-FR" sz="2000" cap="none" dirty="0" err="1"/>
              <a:t>Balena</a:t>
            </a:r>
            <a:r>
              <a:rPr lang="fr-FR" sz="2000" cap="none" dirty="0"/>
              <a:t> </a:t>
            </a:r>
            <a:r>
              <a:rPr lang="fr-FR" sz="2000" cap="none" dirty="0" err="1"/>
              <a:t>Etcher</a:t>
            </a:r>
            <a:r>
              <a:rPr lang="fr-FR" sz="2000" cap="none" dirty="0"/>
              <a:t> ou Raspberry Pi Imager (tout les 2 multiplateforme)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cap="none" dirty="0"/>
              <a:t>Besoin d’étendre la partition via </a:t>
            </a:r>
            <a:r>
              <a:rPr lang="fr-FR" sz="2000" cap="none" dirty="0" err="1"/>
              <a:t>Gparted</a:t>
            </a:r>
            <a:r>
              <a:rPr lang="fr-FR" sz="2000" cap="none" dirty="0"/>
              <a:t> (tuto : </a:t>
            </a:r>
            <a:r>
              <a:rPr lang="fr-FR" sz="2000" cap="none" dirty="0">
                <a:hlinkClick r:id="rId2"/>
              </a:rPr>
              <a:t>https://www.Youtube.Com/watch?V=r-nzfkvl0b4&amp;t=3s</a:t>
            </a:r>
            <a:r>
              <a:rPr lang="fr-FR" sz="2000" cap="none" dirty="0"/>
              <a:t> ) une fois dans le Raspberry 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cap="none" dirty="0"/>
              <a:t>Utilisateur : </a:t>
            </a:r>
            <a:r>
              <a:rPr lang="fr-FR" sz="2000" cap="none" dirty="0" err="1"/>
              <a:t>nafa</a:t>
            </a:r>
            <a:r>
              <a:rPr lang="fr-FR" sz="2000" cap="none" dirty="0"/>
              <a:t>, </a:t>
            </a:r>
            <a:r>
              <a:rPr lang="fr-FR" sz="2000" cap="none" dirty="0" err="1"/>
              <a:t>HostName</a:t>
            </a:r>
            <a:r>
              <a:rPr lang="fr-FR" sz="2000" cap="none" dirty="0"/>
              <a:t> : </a:t>
            </a:r>
            <a:r>
              <a:rPr lang="fr-FR" sz="2000" cap="none" dirty="0" err="1"/>
              <a:t>Nafabox</a:t>
            </a:r>
            <a:r>
              <a:rPr lang="fr-FR" sz="2000" cap="none" dirty="0"/>
              <a:t>, Mots de Passe : nafa1234</a:t>
            </a:r>
          </a:p>
          <a:p>
            <a:pPr marL="0" indent="0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60629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0F919-189B-4FB5-8801-4CCFDB04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Utilisation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nafabox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B583F5-1CFD-4F3C-871F-2F589A3AF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6" y="1935678"/>
            <a:ext cx="5116052" cy="351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0D4D384-B391-4175-8A2A-7B480D2B4C5B}"/>
              </a:ext>
            </a:extLst>
          </p:cNvPr>
          <p:cNvSpPr txBox="1"/>
          <p:nvPr/>
        </p:nvSpPr>
        <p:spPr>
          <a:xfrm>
            <a:off x="5656333" y="1812616"/>
            <a:ext cx="61499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Interface Web accessible via l’IP de la machine dans le navigateur ( ou le </a:t>
            </a:r>
            <a:r>
              <a:rPr lang="fr-FR" dirty="0" err="1"/>
              <a:t>HostName</a:t>
            </a:r>
            <a:r>
              <a:rPr lang="fr-FR" dirty="0"/>
              <a:t> si supporté par votre réseaux)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Accès au outil de </a:t>
            </a:r>
            <a:r>
              <a:rPr lang="fr-FR" dirty="0" err="1"/>
              <a:t>remote</a:t>
            </a:r>
            <a:r>
              <a:rPr lang="fr-FR" dirty="0"/>
              <a:t> : bureau à distance, interface INDI, Interface de contrôle, Interface INDI, Partage de fichier et </a:t>
            </a:r>
            <a:r>
              <a:rPr lang="fr-FR" dirty="0" err="1"/>
              <a:t>MobIndi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Accès à la température, charge processeur, fonction de remise à l’heure. Possibilité d’éteindre et de redémarrer la </a:t>
            </a:r>
            <a:r>
              <a:rPr lang="fr-FR" dirty="0" err="1"/>
              <a:t>NAFABox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Mais aussi </a:t>
            </a:r>
            <a:r>
              <a:rPr lang="fr-FR" dirty="0" err="1"/>
              <a:t>Nomachine</a:t>
            </a:r>
            <a:r>
              <a:rPr lang="fr-FR" dirty="0"/>
              <a:t> (5000), X11VNC (5900), </a:t>
            </a:r>
            <a:r>
              <a:rPr lang="fr-FR" dirty="0" err="1"/>
              <a:t>TightVNC</a:t>
            </a:r>
            <a:r>
              <a:rPr lang="fr-FR" dirty="0"/>
              <a:t>(5901), </a:t>
            </a:r>
            <a:r>
              <a:rPr lang="fr-FR" dirty="0" err="1"/>
              <a:t>Webdav</a:t>
            </a:r>
            <a:r>
              <a:rPr lang="fr-FR" dirty="0"/>
              <a:t> (443), </a:t>
            </a:r>
            <a:r>
              <a:rPr lang="fr-FR" dirty="0" err="1"/>
              <a:t>ddserver</a:t>
            </a:r>
            <a:r>
              <a:rPr lang="fr-FR" dirty="0"/>
              <a:t>(4757) et Apache2 (8080)</a:t>
            </a:r>
          </a:p>
        </p:txBody>
      </p:sp>
    </p:spTree>
    <p:extLst>
      <p:ext uri="{BB962C8B-B14F-4D97-AF65-F5344CB8AC3E}">
        <p14:creationId xmlns:p14="http://schemas.microsoft.com/office/powerpoint/2010/main" val="249738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6E4D2FE4-3324-4961-953C-E70058248F8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44787" y="2243791"/>
            <a:ext cx="10972440" cy="397728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strike="noStrike" spc="-1" dirty="0">
                <a:latin typeface="+mn-lt"/>
              </a:rPr>
              <a:t>Code englobé par une licence qui respecte les critères de l’open source initiative 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+mn-lt"/>
              </a:rPr>
              <a:t>Libre distribution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+mn-lt"/>
              </a:rPr>
              <a:t>Accès aux codes sources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+mn-lt"/>
              </a:rPr>
              <a:t>Création de version alternative (fork)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endParaRPr lang="fr-FR" b="0" strike="noStrike" spc="-1" dirty="0">
              <a:latin typeface="+mn-lt"/>
            </a:endParaRPr>
          </a:p>
          <a:p>
            <a:endParaRPr lang="fr-FR" sz="1800" b="0" strike="noStrik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u="sng" strike="noStrike" spc="-1" dirty="0">
                <a:uFillTx/>
                <a:latin typeface="+mn-lt"/>
              </a:rPr>
              <a:t>Attention</a:t>
            </a:r>
            <a:r>
              <a:rPr lang="fr-FR" sz="2000" b="0" strike="noStrike" spc="-1" dirty="0">
                <a:latin typeface="+mn-lt"/>
              </a:rPr>
              <a:t> : Open Source ≠ Gratuit ≠ freeware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000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strike="noStrike" cap="none" spc="-1" dirty="0">
                <a:latin typeface="+mn-lt"/>
              </a:rPr>
              <a:t>Licence GPL :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fr-FR" sz="2000" cap="none" spc="-1" dirty="0">
                <a:latin typeface="+mn-lt"/>
              </a:rPr>
              <a:t>Peut être (re)vendu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fr-FR" sz="2000" cap="none" spc="-1" dirty="0">
                <a:latin typeface="+mn-lt"/>
              </a:rPr>
              <a:t>Les versions du code modifié ou pas sont GPL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fr-FR" sz="2000" cap="none" spc="-1" dirty="0">
                <a:latin typeface="+mn-lt"/>
              </a:rPr>
              <a:t>Doit contenir l’année, le nom du titulaire et le copyright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fr-FR" sz="2000" cap="none" spc="-1" dirty="0">
                <a:latin typeface="+mn-lt"/>
              </a:rPr>
              <a:t>Une copie de la licence en anglais à côté du code</a:t>
            </a:r>
          </a:p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endParaRPr lang="fr-FR" sz="2000" b="0" strike="noStrike" cap="non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000" cap="non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cap="none" spc="-1" dirty="0">
                <a:latin typeface="+mn-lt"/>
              </a:rPr>
              <a:t>LGPL = GPL mais utilisable par un logiciel non libre.</a:t>
            </a:r>
            <a:endParaRPr lang="fr-FR" sz="2000" b="0" strike="noStrike" cap="none" spc="-1" dirty="0">
              <a:latin typeface="+mn-lt"/>
            </a:endParaRPr>
          </a:p>
          <a:p>
            <a:endParaRPr lang="fr-FR" dirty="0"/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CB901FCC-5CB5-4981-8539-746208CE1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13" y="273050"/>
            <a:ext cx="10969625" cy="114141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 concept de l’open source </a:t>
            </a:r>
            <a:b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(code source ouvert) :</a:t>
            </a:r>
            <a:endParaRPr lang="fr-FR" sz="32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D63398-EE7A-4CDC-9AA8-4FA93949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99" y="284855"/>
            <a:ext cx="1742376" cy="14228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CDE9C26-FFE5-4F95-AD02-192BEBDF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243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5334B3F-7C8E-40B6-8C41-07B59B54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Utilisation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nafabox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AC2937-959B-4916-AFD8-6B6EB176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66" y="1341535"/>
            <a:ext cx="8262107" cy="52439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5972350-5223-4C7C-B84B-37C0D8ED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947" y="2327563"/>
            <a:ext cx="2456759" cy="30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3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CC5DD-DA5C-4F2F-8019-30B2ACA6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02" y="308146"/>
            <a:ext cx="10968480" cy="1141920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NEW :  Le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HarDware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NAFABOX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EA407D-1775-4C69-AFDE-732CC54D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75" y="161362"/>
            <a:ext cx="1749984" cy="183966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AB7A714-D17D-4724-BD05-04A90EEB9A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" t="2353" b="1992"/>
          <a:stretch/>
        </p:blipFill>
        <p:spPr>
          <a:xfrm>
            <a:off x="5923615" y="2319571"/>
            <a:ext cx="4845791" cy="437706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E9E1284-8D00-4869-9CCB-04167D6E9EBE}"/>
              </a:ext>
            </a:extLst>
          </p:cNvPr>
          <p:cNvSpPr txBox="1"/>
          <p:nvPr/>
        </p:nvSpPr>
        <p:spPr>
          <a:xfrm>
            <a:off x="547602" y="2319571"/>
            <a:ext cx="52983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Site : </a:t>
            </a:r>
            <a:r>
              <a:rPr lang="fr-FR" dirty="0">
                <a:hlinkClick r:id="rId4"/>
              </a:rPr>
              <a:t>https://github.com/dragonlost/NAFABox-hardware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Mise à disposition des fichiers de fabrication (BOM, Gerber, POS), des schémas, du plan de montage,…</a:t>
            </a:r>
          </a:p>
          <a:p>
            <a:endParaRPr lang="fr-FR" sz="2400" b="1" dirty="0"/>
          </a:p>
          <a:p>
            <a:endParaRPr lang="fr-FR" sz="2400" b="1" dirty="0"/>
          </a:p>
          <a:p>
            <a:r>
              <a:rPr lang="fr-FR" sz="2400" b="1" dirty="0"/>
              <a:t>La carte de Base (v1):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Ventilateur 5V </a:t>
            </a:r>
            <a:r>
              <a:rPr lang="fr-FR" dirty="0" err="1"/>
              <a:t>Noctua</a:t>
            </a:r>
            <a:r>
              <a:rPr lang="fr-FR" dirty="0"/>
              <a:t> 40x40 PWM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RTC DS3132 + Pile 2132 3V remplaçable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53572B9-08A6-4E31-A51B-BFB941CED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87" y="350782"/>
            <a:ext cx="1099284" cy="10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CC5DD-DA5C-4F2F-8019-30B2ACA6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NEW :  Le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HarDware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NAFABOX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73ABDD-DEA6-4E2C-9F11-5360AAB57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2" t="12063" r="17763" b="6808"/>
          <a:stretch/>
        </p:blipFill>
        <p:spPr>
          <a:xfrm>
            <a:off x="6863938" y="2490683"/>
            <a:ext cx="4934047" cy="40415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9305826-792E-4A61-BD3B-8BA9B848C617}"/>
              </a:ext>
            </a:extLst>
          </p:cNvPr>
          <p:cNvSpPr txBox="1"/>
          <p:nvPr/>
        </p:nvSpPr>
        <p:spPr>
          <a:xfrm>
            <a:off x="394015" y="2381041"/>
            <a:ext cx="703993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La carte d’Alimentation (v5)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Entrée XT30 (15A max en 9V à 18V)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Entrée/Sortie d’alimentation (entre 9 et 18V) via bornier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Entrée d’alim custom (~6A max) via bornier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Protection inversion de courant d’entrée sur XT30 et Bornier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 sortie pilotable (~5A) via la carte relais ou via interrupteur ou toujours ON. Sortie Jack DC 5,5/2,1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Convertisseur 5V (optionnel) 3 à 5A.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Capteur de courant tension sur les sorties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Protection surcharge via fusible </a:t>
            </a:r>
            <a:r>
              <a:rPr lang="fr-FR" dirty="0" err="1"/>
              <a:t>réarmable</a:t>
            </a:r>
            <a:r>
              <a:rPr lang="fr-FR" dirty="0"/>
              <a:t> auto.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Sortie alim custom, 12V, 5V pour les autres cartes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1CD048-29E6-437D-857E-174DFA8A0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75" y="161362"/>
            <a:ext cx="1749984" cy="18396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0408299-7648-4462-B39C-B11AEBC43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87" y="350782"/>
            <a:ext cx="1099284" cy="10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6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CC5DD-DA5C-4F2F-8019-30B2ACA6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NEW :  Le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HarDware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NAFABOX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14BAFD-8EEC-45D5-A30A-F804B830F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12697" r="11272" b="2890"/>
          <a:stretch/>
        </p:blipFill>
        <p:spPr>
          <a:xfrm>
            <a:off x="6745184" y="2480378"/>
            <a:ext cx="5331540" cy="36354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4EF329F-E2C4-4C70-B951-9C0C5B11E406}"/>
              </a:ext>
            </a:extLst>
          </p:cNvPr>
          <p:cNvSpPr txBox="1"/>
          <p:nvPr/>
        </p:nvSpPr>
        <p:spPr>
          <a:xfrm>
            <a:off x="370265" y="2480378"/>
            <a:ext cx="637491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La carte relais (v3):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 </a:t>
            </a:r>
            <a:r>
              <a:rPr lang="fr-FR" dirty="0" err="1"/>
              <a:t>Mosfets</a:t>
            </a:r>
            <a:r>
              <a:rPr lang="fr-FR" dirty="0"/>
              <a:t> pilotés en ON/OFF via les GPIO du Raspberry Pi (~5A par </a:t>
            </a:r>
            <a:r>
              <a:rPr lang="fr-FR" dirty="0" err="1"/>
              <a:t>Mosfet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Emplacement pour Driver moteur format </a:t>
            </a:r>
            <a:r>
              <a:rPr lang="fr-FR" dirty="0" err="1"/>
              <a:t>Pololu</a:t>
            </a:r>
            <a:r>
              <a:rPr lang="fr-FR" dirty="0"/>
              <a:t> et configuration des micro-pas fixe via jumper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Conecteur</a:t>
            </a:r>
            <a:r>
              <a:rPr lang="fr-FR" dirty="0"/>
              <a:t> DB9 compatible </a:t>
            </a:r>
            <a:r>
              <a:rPr lang="fr-FR" dirty="0" err="1"/>
              <a:t>motofocus</a:t>
            </a:r>
            <a:r>
              <a:rPr lang="fr-FR" dirty="0"/>
              <a:t>/</a:t>
            </a:r>
            <a:r>
              <a:rPr lang="fr-FR" dirty="0" err="1"/>
              <a:t>usb</a:t>
            </a:r>
            <a:r>
              <a:rPr lang="fr-FR" dirty="0"/>
              <a:t>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 </a:t>
            </a:r>
            <a:r>
              <a:rPr lang="fr-FR" dirty="0" err="1"/>
              <a:t>led</a:t>
            </a:r>
            <a:r>
              <a:rPr lang="fr-FR" dirty="0"/>
              <a:t> d’état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Interfacable</a:t>
            </a:r>
            <a:r>
              <a:rPr lang="fr-FR" dirty="0"/>
              <a:t> avec la carte alim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Bornier d’entrée sortie pour le contrôle d’allumage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2DFB03-947F-4424-A6BF-179415349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75" y="161362"/>
            <a:ext cx="1749984" cy="18396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2F801F0-DCB1-48AC-871E-0D39C9F7C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87" y="350782"/>
            <a:ext cx="1099284" cy="10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15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CC5DD-DA5C-4F2F-8019-30B2ACA6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NEW :  Le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HarDware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NAFABOX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E3C0C85-334F-493E-9F96-76CBB0DB9D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t="14756" r="8442" b="6627"/>
          <a:stretch/>
        </p:blipFill>
        <p:spPr>
          <a:xfrm>
            <a:off x="6333950" y="2420414"/>
            <a:ext cx="5657460" cy="37114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EDEB254-367E-45D0-9C47-ABC2A164286C}"/>
              </a:ext>
            </a:extLst>
          </p:cNvPr>
          <p:cNvSpPr txBox="1"/>
          <p:nvPr/>
        </p:nvSpPr>
        <p:spPr>
          <a:xfrm>
            <a:off x="314007" y="2507578"/>
            <a:ext cx="615804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La carte RES (v2):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Circuit de contrôle PWM pour 2 résistances chauffante en RCA ou USB indépendante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Connecteur GPS via UART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Connecteur BME280 via 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Entrée d’alimentation Jack DC pour tension de résistance custom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Compatible avec l’UART de la </a:t>
            </a:r>
            <a:r>
              <a:rPr lang="fr-FR" dirty="0" err="1"/>
              <a:t>NanoPi</a:t>
            </a:r>
            <a:r>
              <a:rPr lang="fr-FR" dirty="0"/>
              <a:t> M4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FE8CC8-157B-4A1E-B985-75883F43C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75" y="161362"/>
            <a:ext cx="1749984" cy="18396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E8CBE2-687C-48D9-B2CC-0E19B6E7E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87" y="350782"/>
            <a:ext cx="1099284" cy="10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942BD3E-AD40-4F5D-87DC-95AF96C8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NEW :  Le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HarDware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NAFABOX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9A472F-F53F-4ADE-97C6-356DB0FA0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75" y="161362"/>
            <a:ext cx="1749984" cy="183966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C7942A3-5183-4205-B9BA-1B9471670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687" y="161362"/>
            <a:ext cx="1378216" cy="137821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20AFBD0-85F2-4DEE-851A-7F8027A198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t="4852" r="7433" b="7250"/>
          <a:stretch/>
        </p:blipFill>
        <p:spPr>
          <a:xfrm>
            <a:off x="979136" y="1525598"/>
            <a:ext cx="6400800" cy="495399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24B84D1-0C0A-4F6C-93CF-CCBB0883B857}"/>
              </a:ext>
            </a:extLst>
          </p:cNvPr>
          <p:cNvSpPr txBox="1"/>
          <p:nvPr/>
        </p:nvSpPr>
        <p:spPr>
          <a:xfrm>
            <a:off x="7768353" y="3102645"/>
            <a:ext cx="3711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Modélisation d’un boitier pour l’impression 3D à partir des modèles 3D </a:t>
            </a:r>
            <a:r>
              <a:rPr lang="fr-FR" dirty="0" err="1"/>
              <a:t>Kicad</a:t>
            </a:r>
            <a:r>
              <a:rPr lang="fr-FR" dirty="0"/>
              <a:t> des cartes </a:t>
            </a:r>
            <a:r>
              <a:rPr lang="fr-FR" dirty="0" err="1"/>
              <a:t>NAFABox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Mise à disposition du STEP, des STEP et STL séparément</a:t>
            </a:r>
          </a:p>
        </p:txBody>
      </p:sp>
    </p:spTree>
    <p:extLst>
      <p:ext uri="{BB962C8B-B14F-4D97-AF65-F5344CB8AC3E}">
        <p14:creationId xmlns:p14="http://schemas.microsoft.com/office/powerpoint/2010/main" val="1402654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E65E6-BB4F-434F-85CF-F66F35D7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D’autre Hardware Open Source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99395A-5608-4905-83FE-639E431F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14" y="161362"/>
            <a:ext cx="1749984" cy="183966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2595BC-59AA-44E8-B291-568DAB79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33" y="1458502"/>
            <a:ext cx="2511805" cy="354478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11EFEED-013D-4842-BC00-672397F64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14" y="2189720"/>
            <a:ext cx="3991429" cy="26592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FD0667B-8240-4D15-8358-4AEEF765587E}"/>
              </a:ext>
            </a:extLst>
          </p:cNvPr>
          <p:cNvSpPr txBox="1"/>
          <p:nvPr/>
        </p:nvSpPr>
        <p:spPr>
          <a:xfrm>
            <a:off x="6093000" y="5003286"/>
            <a:ext cx="401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TeenAstro</a:t>
            </a:r>
            <a:r>
              <a:rPr lang="fr-FR" dirty="0"/>
              <a:t> et </a:t>
            </a:r>
            <a:r>
              <a:rPr lang="fr-FR" dirty="0" err="1"/>
              <a:t>OnStep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45B50D-44B4-40DE-87B0-865EF94E6D84}"/>
              </a:ext>
            </a:extLst>
          </p:cNvPr>
          <p:cNvSpPr txBox="1"/>
          <p:nvPr/>
        </p:nvSpPr>
        <p:spPr>
          <a:xfrm>
            <a:off x="1774464" y="5082639"/>
            <a:ext cx="251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CAM86/87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108ACD0-DAFA-4F8C-A3EF-C2F2FA980ADF}"/>
              </a:ext>
            </a:extLst>
          </p:cNvPr>
          <p:cNvSpPr txBox="1"/>
          <p:nvPr/>
        </p:nvSpPr>
        <p:spPr>
          <a:xfrm>
            <a:off x="3871356" y="5754792"/>
            <a:ext cx="5771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Et plein d’autres …..</a:t>
            </a:r>
          </a:p>
        </p:txBody>
      </p:sp>
    </p:spTree>
    <p:extLst>
      <p:ext uri="{BB962C8B-B14F-4D97-AF65-F5344CB8AC3E}">
        <p14:creationId xmlns:p14="http://schemas.microsoft.com/office/powerpoint/2010/main" val="2268022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F94D456-819C-4E5F-9DD2-091E5DCC00F2}"/>
              </a:ext>
            </a:extLst>
          </p:cNvPr>
          <p:cNvSpPr txBox="1"/>
          <p:nvPr/>
        </p:nvSpPr>
        <p:spPr>
          <a:xfrm>
            <a:off x="9597154" y="6287790"/>
            <a:ext cx="2735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*https://fontmeme.com/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86EB0E0-58E3-4E31-B827-0083C6292C44}"/>
              </a:ext>
            </a:extLst>
          </p:cNvPr>
          <p:cNvSpPr txBox="1"/>
          <p:nvPr/>
        </p:nvSpPr>
        <p:spPr>
          <a:xfrm>
            <a:off x="6948360" y="588513"/>
            <a:ext cx="47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88ECD1-66E3-421C-A707-69457A2E77E1}"/>
              </a:ext>
            </a:extLst>
          </p:cNvPr>
          <p:cNvSpPr txBox="1"/>
          <p:nvPr/>
        </p:nvSpPr>
        <p:spPr>
          <a:xfrm>
            <a:off x="748145" y="1733797"/>
            <a:ext cx="107352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version 3.4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Introduction de ASAP et </a:t>
            </a:r>
            <a:r>
              <a:rPr lang="fr-FR" dirty="0" err="1"/>
              <a:t>StellarSolver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Introduction de 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Passage à Ubuntu 20.04LTS/20.10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Abandon de la </a:t>
            </a:r>
            <a:r>
              <a:rPr lang="fr-FR" dirty="0" err="1"/>
              <a:t>Tinkerboard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pour le RPI4B (4 et 8 Go)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Nouvelle Interface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Nouveau 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Nouveau fond d’écran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Ajout de plus de doc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Simplification de la gestion des versions des logiciels sans PPA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Ajout de </a:t>
            </a:r>
            <a:r>
              <a:rPr lang="fr-FR" dirty="0" err="1">
                <a:sym typeface="Wingdings" panose="05000000000000000000" pitchFamily="2" charset="2"/>
              </a:rPr>
              <a:t>TightVNC</a:t>
            </a: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A02723-284C-4562-80E7-96C958BC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676" y="1200605"/>
            <a:ext cx="2524176" cy="25241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3509B27-72C0-4DDB-9754-B4580ACED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3" y="547407"/>
            <a:ext cx="6495207" cy="7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9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86B17-A111-4F27-92D4-5C8E1C3E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Pour discuter sur la NAFABOX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D9C2C6B-B526-4625-B47E-E624C8BF3EA8}"/>
              </a:ext>
            </a:extLst>
          </p:cNvPr>
          <p:cNvSpPr/>
          <p:nvPr/>
        </p:nvSpPr>
        <p:spPr>
          <a:xfrm>
            <a:off x="608760" y="2225310"/>
            <a:ext cx="5177045" cy="4360170"/>
          </a:xfrm>
          <a:prstGeom prst="round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2000">
                <a:schemeClr val="bg2">
                  <a:lumMod val="60000"/>
                  <a:lumOff val="40000"/>
                </a:schemeClr>
              </a:gs>
            </a:gsLst>
            <a:lin ang="192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AB04028-48A5-42F9-A90F-2F2A26BD379A}"/>
              </a:ext>
            </a:extLst>
          </p:cNvPr>
          <p:cNvSpPr/>
          <p:nvPr/>
        </p:nvSpPr>
        <p:spPr>
          <a:xfrm>
            <a:off x="6297791" y="2206004"/>
            <a:ext cx="5177045" cy="43601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46C369-61C7-4C17-BB64-8A3C3DAE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89" y="5127659"/>
            <a:ext cx="2978674" cy="129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42169E-A4A5-40A9-9A36-F227C8725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82" y="3125145"/>
            <a:ext cx="3487087" cy="18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C4656E-6A23-4FD1-951D-2CAAB3B47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93" y="3035463"/>
            <a:ext cx="2057640" cy="20576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99DD9C-ACDD-4886-A533-04C6BABD3E62}"/>
              </a:ext>
            </a:extLst>
          </p:cNvPr>
          <p:cNvSpPr txBox="1"/>
          <p:nvPr/>
        </p:nvSpPr>
        <p:spPr>
          <a:xfrm>
            <a:off x="7132215" y="5488885"/>
            <a:ext cx="364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https://www.webastro.net/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3B2176-4BE1-42CD-B246-65AF875912D2}"/>
              </a:ext>
            </a:extLst>
          </p:cNvPr>
          <p:cNvSpPr txBox="1"/>
          <p:nvPr/>
        </p:nvSpPr>
        <p:spPr>
          <a:xfrm>
            <a:off x="671639" y="1502060"/>
            <a:ext cx="441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/>
              <a:t>Pseudo </a:t>
            </a:r>
            <a:r>
              <a:rPr lang="fr-FR" sz="2400" dirty="0"/>
              <a:t>: </a:t>
            </a:r>
            <a:r>
              <a:rPr lang="fr-FR" sz="2400" dirty="0" err="1"/>
              <a:t>Dragonlost</a:t>
            </a:r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9086F0-200C-4732-A5A1-F7D7CE603678}"/>
              </a:ext>
            </a:extLst>
          </p:cNvPr>
          <p:cNvSpPr txBox="1"/>
          <p:nvPr/>
        </p:nvSpPr>
        <p:spPr>
          <a:xfrm>
            <a:off x="1120745" y="2625021"/>
            <a:ext cx="244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Discord (plus facile):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4E4D99-C792-49FF-8E1D-1933DFBF4918}"/>
              </a:ext>
            </a:extLst>
          </p:cNvPr>
          <p:cNvSpPr txBox="1"/>
          <p:nvPr/>
        </p:nvSpPr>
        <p:spPr>
          <a:xfrm>
            <a:off x="7130341" y="2625021"/>
            <a:ext cx="17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Forum :</a:t>
            </a:r>
          </a:p>
        </p:txBody>
      </p:sp>
    </p:spTree>
    <p:extLst>
      <p:ext uri="{BB962C8B-B14F-4D97-AF65-F5344CB8AC3E}">
        <p14:creationId xmlns:p14="http://schemas.microsoft.com/office/powerpoint/2010/main" val="64297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75CF-3A46-48E8-896C-7B26AE3F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>
                <a:latin typeface="Comic Sans MS" panose="030F0702030302020204" pitchFamily="66" charset="0"/>
              </a:rPr>
              <a:t>Exemple d’INDI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9B7B5C-8AAC-4663-A53D-CEEBB81E341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8364587" cy="3977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cap="none" dirty="0"/>
              <a:t>On voit qu’INDI utilise la LGPL, BSD-3 et GPL.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cap="none" dirty="0"/>
              <a:t>Donc l’intégralité du code INDI ne peut pas être utilisé sur une solution fermé. Seulement la partie principale. Mais à condition de respecter les autres règles !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2A112C-F60F-46F7-959F-92400ECD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0" y="122531"/>
            <a:ext cx="1289306" cy="13626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3C289D7-01DF-4002-B99C-EA99FE1B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24" y="4596580"/>
            <a:ext cx="5208068" cy="13138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5CB1EE5-3A00-41FC-ADB9-8C3FD0E35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093" y="272520"/>
            <a:ext cx="3381894" cy="63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2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D7C65-E5B6-41F3-A99C-9C5F6BE0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</p:spPr>
        <p:txBody>
          <a:bodyPr>
            <a:normAutofit/>
          </a:bodyPr>
          <a:lstStyle/>
          <a:p>
            <a:r>
              <a:rPr lang="fr-FR" sz="28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La </a:t>
            </a:r>
            <a:r>
              <a:rPr lang="fr-FR" sz="28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NAFABox</a:t>
            </a:r>
            <a:r>
              <a:rPr lang="fr-FR" sz="28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(Nomad </a:t>
            </a:r>
            <a:r>
              <a:rPr lang="fr-FR" sz="28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Astronomy</a:t>
            </a:r>
            <a:r>
              <a:rPr lang="fr-FR" sz="28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For All) :</a:t>
            </a:r>
            <a:endParaRPr lang="fr-F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5700F8-7922-4535-B34C-AB6769C3B5D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4800" y="2150785"/>
            <a:ext cx="10972440" cy="397728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u="sng" strike="noStrike" cap="none" spc="-1" dirty="0">
                <a:uFillTx/>
                <a:latin typeface="+mn-lt"/>
              </a:rPr>
              <a:t>Principe de base :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000" b="0" u="sng" strike="noStrike" cap="none" spc="-1" dirty="0">
              <a:uFillTx/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strike="noStrike" cap="none" spc="-1" dirty="0">
                <a:uFillTx/>
                <a:latin typeface="+mn-lt"/>
              </a:rPr>
              <a:t>Aider les astronomes amateur à installer et utiliser linux pour l’astronomie tout en mettant en valeur les différents projets open source d’astronomie sous linux. Développer une solution accessible pour l’astronomie nomade.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000" b="0" strike="noStrike" cap="none" spc="-1" dirty="0">
              <a:uFillTx/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400" cap="none" spc="-1" dirty="0">
                <a:latin typeface="+mn-lt"/>
              </a:rPr>
              <a:t>Un seul lien : </a:t>
            </a:r>
            <a:r>
              <a:rPr lang="fr-FR" sz="2400" cap="none" spc="-1" dirty="0">
                <a:latin typeface="+mn-lt"/>
                <a:hlinkClick r:id="rId2"/>
              </a:rPr>
              <a:t>https://github.Com/patrick-81/nafabox</a:t>
            </a:r>
            <a:r>
              <a:rPr lang="fr-FR" sz="2400" cap="none" spc="-1" dirty="0">
                <a:latin typeface="+mn-lt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800" cap="non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400" cap="non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u="sng" strike="noStrike" cap="none" spc="-1" dirty="0">
                <a:uFillTx/>
                <a:latin typeface="+mn-lt"/>
              </a:rPr>
              <a:t>Les contributeurs !!</a:t>
            </a:r>
            <a:endParaRPr lang="fr-FR" sz="2000" b="0" strike="noStrike" cap="non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strike="noStrike" cap="none" spc="-1" dirty="0">
                <a:latin typeface="+mn-lt"/>
              </a:rPr>
              <a:t>Robert </a:t>
            </a:r>
            <a:r>
              <a:rPr lang="fr-FR" sz="2000" cap="none" spc="-1" dirty="0">
                <a:latin typeface="+mn-lt"/>
              </a:rPr>
              <a:t>M</a:t>
            </a:r>
            <a:r>
              <a:rPr lang="fr-FR" sz="2000" b="0" strike="noStrike" cap="none" spc="-1" dirty="0">
                <a:latin typeface="+mn-lt"/>
              </a:rPr>
              <a:t>orelli, </a:t>
            </a:r>
            <a:r>
              <a:rPr lang="fr-FR" sz="2000" cap="none" spc="-1" dirty="0">
                <a:latin typeface="+mn-lt"/>
              </a:rPr>
              <a:t>P</a:t>
            </a:r>
            <a:r>
              <a:rPr lang="fr-FR" sz="2000" b="0" strike="noStrike" cap="none" spc="-1" dirty="0">
                <a:latin typeface="+mn-lt"/>
              </a:rPr>
              <a:t>atrick </a:t>
            </a:r>
            <a:r>
              <a:rPr lang="fr-FR" sz="2000" cap="none" spc="-1" dirty="0" err="1">
                <a:latin typeface="+mn-lt"/>
              </a:rPr>
              <a:t>D</a:t>
            </a:r>
            <a:r>
              <a:rPr lang="fr-FR" sz="2000" b="0" strike="noStrike" cap="none" spc="-1" dirty="0" err="1">
                <a:latin typeface="+mn-lt"/>
              </a:rPr>
              <a:t>utoit</a:t>
            </a:r>
            <a:r>
              <a:rPr lang="fr-FR" sz="2000" b="0" strike="noStrike" cap="none" spc="-1" dirty="0">
                <a:latin typeface="+mn-lt"/>
              </a:rPr>
              <a:t>, Laurent </a:t>
            </a:r>
            <a:r>
              <a:rPr lang="fr-FR" sz="2000" cap="none" spc="-1" dirty="0" err="1">
                <a:latin typeface="+mn-lt"/>
              </a:rPr>
              <a:t>R</a:t>
            </a:r>
            <a:r>
              <a:rPr lang="fr-FR" sz="2000" b="0" strike="noStrike" cap="none" spc="-1" dirty="0" err="1">
                <a:latin typeface="+mn-lt"/>
              </a:rPr>
              <a:t>ogé</a:t>
            </a:r>
            <a:r>
              <a:rPr lang="fr-FR" sz="2000" b="0" strike="noStrike" cap="none" spc="-1" dirty="0">
                <a:latin typeface="+mn-lt"/>
              </a:rPr>
              <a:t>, </a:t>
            </a:r>
            <a:r>
              <a:rPr lang="fr-FR" sz="2000" cap="none" spc="-1" dirty="0">
                <a:latin typeface="+mn-lt"/>
              </a:rPr>
              <a:t>S</a:t>
            </a:r>
            <a:r>
              <a:rPr lang="fr-FR" sz="2000" b="0" strike="noStrike" cap="none" spc="-1" dirty="0">
                <a:latin typeface="+mn-lt"/>
              </a:rPr>
              <a:t>ébastien </a:t>
            </a:r>
            <a:r>
              <a:rPr lang="fr-FR" sz="2000" cap="none" spc="-1" dirty="0" err="1">
                <a:latin typeface="+mn-lt"/>
              </a:rPr>
              <a:t>R</a:t>
            </a:r>
            <a:r>
              <a:rPr lang="fr-FR" sz="2000" b="0" strike="noStrike" cap="none" spc="-1" dirty="0" err="1">
                <a:latin typeface="+mn-lt"/>
              </a:rPr>
              <a:t>iviere</a:t>
            </a:r>
            <a:r>
              <a:rPr lang="fr-FR" sz="2000" b="0" strike="noStrike" cap="none" spc="-1" dirty="0">
                <a:latin typeface="+mn-lt"/>
              </a:rPr>
              <a:t>, </a:t>
            </a:r>
            <a:r>
              <a:rPr lang="fr-FR" sz="2000" cap="none" spc="-1" dirty="0" err="1">
                <a:latin typeface="+mn-lt"/>
              </a:rPr>
              <a:t>A</a:t>
            </a:r>
            <a:r>
              <a:rPr lang="fr-FR" sz="2000" b="0" strike="noStrike" cap="none" spc="-1" dirty="0" err="1">
                <a:latin typeface="+mn-lt"/>
              </a:rPr>
              <a:t>lphamax</a:t>
            </a:r>
            <a:r>
              <a:rPr lang="fr-FR" sz="2000" b="0" strike="noStrike" cap="none" spc="-1" dirty="0">
                <a:latin typeface="+mn-lt"/>
              </a:rPr>
              <a:t> (</a:t>
            </a:r>
            <a:r>
              <a:rPr lang="fr-FR" sz="2000" cap="none" spc="-1" dirty="0" err="1">
                <a:latin typeface="+mn-lt"/>
              </a:rPr>
              <a:t>W</a:t>
            </a:r>
            <a:r>
              <a:rPr lang="fr-FR" sz="2000" b="0" strike="noStrike" cap="none" spc="-1" dirty="0" err="1">
                <a:latin typeface="+mn-lt"/>
              </a:rPr>
              <a:t>ebAstro</a:t>
            </a:r>
            <a:r>
              <a:rPr lang="fr-FR" sz="2000" b="0" strike="noStrike" cap="none" spc="-1" dirty="0">
                <a:latin typeface="+mn-lt"/>
              </a:rPr>
              <a:t>), Sébastien </a:t>
            </a:r>
            <a:r>
              <a:rPr lang="fr-FR" sz="2000" cap="none" spc="-1" dirty="0">
                <a:latin typeface="+mn-lt"/>
              </a:rPr>
              <a:t>D</a:t>
            </a:r>
            <a:r>
              <a:rPr lang="fr-FR" sz="2000" b="0" strike="noStrike" cap="none" spc="-1" dirty="0">
                <a:latin typeface="+mn-lt"/>
              </a:rPr>
              <a:t>urand, Gilles le Maréchal, </a:t>
            </a:r>
            <a:r>
              <a:rPr lang="fr-FR" sz="2000" cap="none" spc="-1" dirty="0">
                <a:latin typeface="+mn-lt"/>
              </a:rPr>
              <a:t>M</a:t>
            </a:r>
            <a:r>
              <a:rPr lang="fr-FR" sz="2000" b="0" strike="noStrike" cap="none" spc="-1" dirty="0">
                <a:latin typeface="+mn-lt"/>
              </a:rPr>
              <a:t>athieu le </a:t>
            </a:r>
            <a:r>
              <a:rPr lang="fr-FR" sz="2000" cap="none" spc="-1" dirty="0">
                <a:latin typeface="+mn-lt"/>
              </a:rPr>
              <a:t>L</a:t>
            </a:r>
            <a:r>
              <a:rPr lang="fr-FR" sz="2000" b="0" strike="noStrike" cap="none" spc="-1" dirty="0">
                <a:latin typeface="+mn-lt"/>
              </a:rPr>
              <a:t>ain, Benjamin </a:t>
            </a:r>
            <a:r>
              <a:rPr lang="fr-FR" sz="2000" cap="none" spc="-1" dirty="0" err="1">
                <a:latin typeface="+mn-lt"/>
              </a:rPr>
              <a:t>F</a:t>
            </a:r>
            <a:r>
              <a:rPr lang="fr-FR" sz="2000" b="0" strike="noStrike" cap="none" spc="-1" dirty="0" err="1">
                <a:latin typeface="+mn-lt"/>
              </a:rPr>
              <a:t>ousse</a:t>
            </a:r>
            <a:r>
              <a:rPr lang="fr-FR" sz="2000" b="0" strike="noStrike" cap="none" spc="-1" dirty="0">
                <a:latin typeface="+mn-lt"/>
              </a:rPr>
              <a:t>,</a:t>
            </a:r>
            <a:r>
              <a:rPr lang="fr-FR" sz="1100" b="0" i="0" dirty="0">
                <a:solidFill>
                  <a:srgbClr val="DCDDDE"/>
                </a:solidFill>
                <a:effectLst/>
                <a:latin typeface="Whitney"/>
              </a:rPr>
              <a:t> </a:t>
            </a:r>
            <a:r>
              <a:rPr lang="fr-FR" sz="2100" b="0" i="0" cap="none" dirty="0">
                <a:solidFill>
                  <a:srgbClr val="DCDDDE"/>
                </a:solidFill>
                <a:effectLst/>
                <a:latin typeface="+mn-lt"/>
              </a:rPr>
              <a:t>Olivier </a:t>
            </a:r>
            <a:r>
              <a:rPr lang="fr-FR" sz="2000" b="0" i="0" cap="none" dirty="0">
                <a:solidFill>
                  <a:srgbClr val="DCDDDE"/>
                </a:solidFill>
                <a:effectLst/>
                <a:latin typeface="+mn-lt"/>
              </a:rPr>
              <a:t>Guéroult </a:t>
            </a:r>
            <a:r>
              <a:rPr lang="fr-FR" sz="2000" b="0" strike="noStrike" cap="none" spc="-1" dirty="0">
                <a:latin typeface="+mn-lt"/>
              </a:rPr>
              <a:t>… </a:t>
            </a:r>
            <a:r>
              <a:rPr lang="fr-FR" sz="2000" b="1" strike="noStrike" cap="none" spc="-1" dirty="0">
                <a:latin typeface="+mn-lt"/>
              </a:rPr>
              <a:t>peut être vous bientôt ?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5CF533-8DDE-46F8-A531-0D498393C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71" y="183398"/>
            <a:ext cx="1326082" cy="13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E1477-B780-4E87-B67E-A82FC73F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Notre solution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069230-658A-4FB1-BDE8-6D81207B04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8760" y="1980210"/>
            <a:ext cx="10968480" cy="28975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cap="none" dirty="0">
                <a:latin typeface="+mn-lt"/>
              </a:rPr>
              <a:t>Ecrire un ensemble de script en « </a:t>
            </a:r>
            <a:r>
              <a:rPr lang="fr-FR" sz="2000" cap="none" dirty="0" err="1">
                <a:latin typeface="+mn-lt"/>
              </a:rPr>
              <a:t>bash</a:t>
            </a:r>
            <a:r>
              <a:rPr lang="fr-FR" sz="2000" cap="none" dirty="0">
                <a:latin typeface="+mn-lt"/>
              </a:rPr>
              <a:t> » afin d’installer automatiquement les logiciels voulu par l’utilisateur. </a:t>
            </a:r>
          </a:p>
          <a:p>
            <a:pPr marL="0" indent="0">
              <a:buNone/>
            </a:pPr>
            <a:endParaRPr lang="fr-FR" sz="2000" cap="none" dirty="0">
              <a:latin typeface="+mn-lt"/>
            </a:endParaRPr>
          </a:p>
          <a:p>
            <a:pPr marL="0" indent="0">
              <a:buNone/>
            </a:pPr>
            <a:r>
              <a:rPr lang="fr-FR" sz="2000" cap="none" dirty="0">
                <a:latin typeface="+mn-lt"/>
              </a:rPr>
              <a:t>On essaye de rendre ces scripts compatibles avec toutes les plateformes (amd64, arm32 et arm64) à condition d’utiliser l’environnement Ubuntu.</a:t>
            </a:r>
          </a:p>
          <a:p>
            <a:pPr marL="0" indent="0">
              <a:buNone/>
            </a:pPr>
            <a:endParaRPr lang="fr-FR" sz="2000" cap="none" dirty="0">
              <a:latin typeface="+mn-lt"/>
            </a:endParaRPr>
          </a:p>
          <a:p>
            <a:pPr marL="0" indent="0">
              <a:buNone/>
            </a:pPr>
            <a:r>
              <a:rPr lang="fr-FR" sz="2000" cap="none" dirty="0">
                <a:latin typeface="+mn-lt"/>
              </a:rPr>
              <a:t>Les scripts permettent aussi de régler le comportement du système d’exploitation afin de l’adapter à l’utilisation en nomade.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60613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15477-B6FB-4579-AFD9-4AF2CE33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Architecture :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C7E47FE-0B4F-4846-9FA2-7D00EC1C5BDA}"/>
              </a:ext>
            </a:extLst>
          </p:cNvPr>
          <p:cNvSpPr/>
          <p:nvPr/>
        </p:nvSpPr>
        <p:spPr>
          <a:xfrm>
            <a:off x="1403223" y="2309278"/>
            <a:ext cx="1995054" cy="9262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Pre_install</a:t>
            </a:r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6C405E-C907-4CC7-9C95-4C90C4B307D0}"/>
              </a:ext>
            </a:extLst>
          </p:cNvPr>
          <p:cNvSpPr/>
          <p:nvPr/>
        </p:nvSpPr>
        <p:spPr>
          <a:xfrm>
            <a:off x="3980718" y="1624654"/>
            <a:ext cx="5352086" cy="22955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F036982-68D4-488C-BEF5-80A9CCF9EA5B}"/>
              </a:ext>
            </a:extLst>
          </p:cNvPr>
          <p:cNvSpPr/>
          <p:nvPr/>
        </p:nvSpPr>
        <p:spPr>
          <a:xfrm>
            <a:off x="7018681" y="3193617"/>
            <a:ext cx="1995054" cy="544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880EE3-35E6-4B94-BBDF-27B813B35D1C}"/>
              </a:ext>
            </a:extLst>
          </p:cNvPr>
          <p:cNvSpPr/>
          <p:nvPr/>
        </p:nvSpPr>
        <p:spPr>
          <a:xfrm>
            <a:off x="7018681" y="1796856"/>
            <a:ext cx="1995054" cy="54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4AB875C-EBC9-44CD-A26B-CCD3F89B779E}"/>
              </a:ext>
            </a:extLst>
          </p:cNvPr>
          <p:cNvSpPr/>
          <p:nvPr/>
        </p:nvSpPr>
        <p:spPr>
          <a:xfrm>
            <a:off x="7018681" y="2467057"/>
            <a:ext cx="1995054" cy="54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Software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004931C1-7262-4387-8C51-2EA9B9CFB65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398277" y="2772416"/>
            <a:ext cx="58244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691E4C4-8CAE-4B6F-B44E-33DD3EEC0E89}"/>
              </a:ext>
            </a:extLst>
          </p:cNvPr>
          <p:cNvSpPr txBox="1"/>
          <p:nvPr/>
        </p:nvSpPr>
        <p:spPr>
          <a:xfrm>
            <a:off x="4955467" y="2554885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Install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92FC98-BBCB-4153-A3BB-3F77A5FA2DD6}"/>
              </a:ext>
            </a:extLst>
          </p:cNvPr>
          <p:cNvSpPr txBox="1"/>
          <p:nvPr/>
        </p:nvSpPr>
        <p:spPr>
          <a:xfrm>
            <a:off x="740914" y="4494682"/>
            <a:ext cx="10968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Script </a:t>
            </a:r>
            <a:r>
              <a:rPr lang="fr-FR" b="1" dirty="0" err="1"/>
              <a:t>Pre_install</a:t>
            </a:r>
            <a:r>
              <a:rPr lang="fr-FR" b="1" dirty="0"/>
              <a:t> : </a:t>
            </a:r>
            <a:r>
              <a:rPr lang="fr-FR" dirty="0"/>
              <a:t>changement de langue et déclaration de l’emplacement du dossier </a:t>
            </a:r>
            <a:r>
              <a:rPr lang="fr-FR" dirty="0" err="1"/>
              <a:t>NAFABox</a:t>
            </a:r>
            <a:r>
              <a:rPr lang="fr-FR" dirty="0"/>
              <a:t> dans le système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Script Install </a:t>
            </a:r>
            <a:r>
              <a:rPr lang="fr-FR" dirty="0"/>
              <a:t>: Choix de l’installation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Script conf : </a:t>
            </a:r>
            <a:r>
              <a:rPr lang="fr-FR" dirty="0"/>
              <a:t>Configuration du système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Script Base : </a:t>
            </a:r>
            <a:r>
              <a:rPr lang="fr-FR" dirty="0"/>
              <a:t>Installation des interfaces Web, IP Indicator, outils </a:t>
            </a:r>
            <a:r>
              <a:rPr lang="fr-FR" dirty="0" err="1"/>
              <a:t>NAFABox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Les Softwares : </a:t>
            </a:r>
            <a:r>
              <a:rPr lang="fr-FR" dirty="0"/>
              <a:t>Scripts d’installation par Software</a:t>
            </a:r>
          </a:p>
        </p:txBody>
      </p:sp>
    </p:spTree>
    <p:extLst>
      <p:ext uri="{BB962C8B-B14F-4D97-AF65-F5344CB8AC3E}">
        <p14:creationId xmlns:p14="http://schemas.microsoft.com/office/powerpoint/2010/main" val="377773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44AF0-229D-4F4E-9684-D864E785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 Raspberry Pi 4B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04AA90-7AF5-44A3-90B8-B52AF975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23" y="456296"/>
            <a:ext cx="1414214" cy="178662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8ADC08-BD99-4F6C-A6C1-6C45B166E486}"/>
              </a:ext>
            </a:extLst>
          </p:cNvPr>
          <p:cNvSpPr txBox="1"/>
          <p:nvPr/>
        </p:nvSpPr>
        <p:spPr>
          <a:xfrm>
            <a:off x="608760" y="1686296"/>
            <a:ext cx="85146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Nano-ordinateur lancé pour la première fois en 2019.</a:t>
            </a:r>
          </a:p>
          <a:p>
            <a:endParaRPr lang="fr-FR" dirty="0"/>
          </a:p>
          <a:p>
            <a:r>
              <a:rPr lang="fr-FR" u="sng" dirty="0"/>
              <a:t>Modèle utiliser </a:t>
            </a:r>
            <a:r>
              <a:rPr lang="fr-FR" dirty="0"/>
              <a:t>: Raspberry Pi 4B 4 ou 8Go</a:t>
            </a:r>
          </a:p>
          <a:p>
            <a:r>
              <a:rPr lang="fr-FR" u="sng" dirty="0"/>
              <a:t>Poids </a:t>
            </a:r>
            <a:r>
              <a:rPr lang="fr-FR" dirty="0"/>
              <a:t>: 45g</a:t>
            </a:r>
          </a:p>
          <a:p>
            <a:r>
              <a:rPr lang="fr-FR" u="sng" dirty="0"/>
              <a:t>Taille </a:t>
            </a:r>
            <a:r>
              <a:rPr lang="fr-FR" dirty="0"/>
              <a:t>: 9x6x2cm</a:t>
            </a:r>
          </a:p>
          <a:p>
            <a:r>
              <a:rPr lang="fr-FR" u="sng" dirty="0"/>
              <a:t>Consommation moyenne </a:t>
            </a:r>
            <a:r>
              <a:rPr lang="fr-FR" dirty="0"/>
              <a:t>: 3 à 4W (en 5V)</a:t>
            </a:r>
          </a:p>
          <a:p>
            <a:r>
              <a:rPr lang="fr-FR" u="sng" dirty="0"/>
              <a:t>Connecteurs </a:t>
            </a:r>
            <a:r>
              <a:rPr lang="fr-FR" dirty="0"/>
              <a:t>: Port 1Gbit/s Ethernet, 2x USB 2.0, 2xUSB3.0, 40GPIO, 2xmicro HDMI, 1 jack, wifi, Bluetooth, alim USB-C 5V, connecteur caméra et connecteur écran.</a:t>
            </a:r>
          </a:p>
          <a:p>
            <a:endParaRPr lang="fr-FR" dirty="0"/>
          </a:p>
          <a:p>
            <a:r>
              <a:rPr lang="fr-FR" u="sng" dirty="0"/>
              <a:t>Système </a:t>
            </a:r>
            <a:r>
              <a:rPr lang="fr-FR" dirty="0"/>
              <a:t>: Ubuntu Server 20.04 ou Ubuntu Mate 20.04</a:t>
            </a:r>
          </a:p>
          <a:p>
            <a:r>
              <a:rPr lang="fr-FR" u="sng" dirty="0"/>
              <a:t>Type</a:t>
            </a:r>
            <a:r>
              <a:rPr lang="fr-FR" dirty="0"/>
              <a:t> : ARM64 ou ARM32</a:t>
            </a:r>
          </a:p>
          <a:p>
            <a:endParaRPr lang="fr-FR" dirty="0"/>
          </a:p>
          <a:p>
            <a:r>
              <a:rPr lang="fr-FR" u="sng" dirty="0"/>
              <a:t>Mémoire </a:t>
            </a:r>
            <a:r>
              <a:rPr lang="fr-FR" dirty="0"/>
              <a:t>: Sur carte micro SD(simple) ou disque USB 3.0(rapide et fiable)</a:t>
            </a:r>
          </a:p>
          <a:p>
            <a:endParaRPr lang="fr-FR" dirty="0"/>
          </a:p>
          <a:p>
            <a:r>
              <a:rPr lang="fr-FR" dirty="0"/>
              <a:t>Coût : 84€ (8Go), 61€ (4Go) + 6€ (boitier) + 9€ (alim) + 6€ (câble HDMI) + 20€ (carte 64Go de qualité) = 110 à 130€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382E1AF-AA76-4C63-B207-4EFEC155D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23754" y="3387548"/>
            <a:ext cx="3617552" cy="241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3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90D8C-901E-4E7F-B385-B78E6DF48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La NANOPI-M4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169E67-00FB-4D9B-B78E-3E73E28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0" t="-1846" r="1329" b="-1299"/>
          <a:stretch/>
        </p:blipFill>
        <p:spPr>
          <a:xfrm rot="16200000">
            <a:off x="8842514" y="3367988"/>
            <a:ext cx="3548053" cy="24225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46E70D-4653-4C92-B44C-B07667B85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524" y="724395"/>
            <a:ext cx="2982625" cy="8022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3F54BC0-378B-45FD-B3DA-A840865961BB}"/>
              </a:ext>
            </a:extLst>
          </p:cNvPr>
          <p:cNvSpPr txBox="1"/>
          <p:nvPr/>
        </p:nvSpPr>
        <p:spPr>
          <a:xfrm>
            <a:off x="608760" y="1615044"/>
            <a:ext cx="85146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Nano-ordinateur lancé pour la première fois en 2018.</a:t>
            </a:r>
          </a:p>
          <a:p>
            <a:endParaRPr lang="fr-FR" dirty="0"/>
          </a:p>
          <a:p>
            <a:r>
              <a:rPr lang="fr-FR" u="sng" dirty="0"/>
              <a:t>Modèle utiliser </a:t>
            </a:r>
            <a:r>
              <a:rPr lang="fr-FR" dirty="0"/>
              <a:t>: Nanopi-M4 4Go, Nanopi-M4V2 4Go, </a:t>
            </a:r>
            <a:r>
              <a:rPr lang="fr-FR" dirty="0" err="1"/>
              <a:t>NanoPC</a:t>
            </a:r>
            <a:endParaRPr lang="fr-FR" dirty="0"/>
          </a:p>
          <a:p>
            <a:r>
              <a:rPr lang="fr-FR" u="sng" dirty="0"/>
              <a:t>Poids </a:t>
            </a:r>
            <a:r>
              <a:rPr lang="fr-FR" dirty="0"/>
              <a:t>: 48g</a:t>
            </a:r>
          </a:p>
          <a:p>
            <a:r>
              <a:rPr lang="fr-FR" u="sng" dirty="0"/>
              <a:t>Taille </a:t>
            </a:r>
            <a:r>
              <a:rPr lang="fr-FR" dirty="0"/>
              <a:t>: 9x6x2cm</a:t>
            </a:r>
          </a:p>
          <a:p>
            <a:r>
              <a:rPr lang="fr-FR" u="sng" dirty="0"/>
              <a:t>Consommation moyenne </a:t>
            </a:r>
            <a:r>
              <a:rPr lang="fr-FR" dirty="0"/>
              <a:t>: 4 à 8W (en 5V)</a:t>
            </a:r>
          </a:p>
          <a:p>
            <a:r>
              <a:rPr lang="fr-FR" u="sng" dirty="0"/>
              <a:t>Connecteurs </a:t>
            </a:r>
            <a:r>
              <a:rPr lang="fr-FR" dirty="0"/>
              <a:t>: Port 1Gbit/s Ethernet, 2x USB 2.0, 4xUSB3.0, 40GPIO, 1xHDMI, 1 jack, wifi, Bluetooth(avec antenne externe), alim USB-C 5V, connecteur caméra et connecteur écran.</a:t>
            </a:r>
          </a:p>
          <a:p>
            <a:r>
              <a:rPr lang="fr-FR" u="sng" dirty="0"/>
              <a:t>Système </a:t>
            </a:r>
            <a:r>
              <a:rPr lang="fr-FR" dirty="0"/>
              <a:t>: </a:t>
            </a:r>
            <a:r>
              <a:rPr lang="fr-FR" dirty="0" err="1"/>
              <a:t>Armbian</a:t>
            </a:r>
            <a:r>
              <a:rPr lang="fr-FR" dirty="0"/>
              <a:t> 20.04 ou </a:t>
            </a:r>
            <a:r>
              <a:rPr lang="fr-FR" dirty="0" err="1"/>
              <a:t>friendlycore</a:t>
            </a:r>
            <a:r>
              <a:rPr lang="fr-FR" dirty="0"/>
              <a:t>-lite-focal (20.04)</a:t>
            </a:r>
          </a:p>
          <a:p>
            <a:r>
              <a:rPr lang="fr-FR" u="sng" dirty="0"/>
              <a:t>Type</a:t>
            </a:r>
            <a:r>
              <a:rPr lang="fr-FR" dirty="0"/>
              <a:t> : ARM64</a:t>
            </a:r>
          </a:p>
          <a:p>
            <a:endParaRPr lang="fr-FR" dirty="0"/>
          </a:p>
          <a:p>
            <a:r>
              <a:rPr lang="fr-FR" u="sng" dirty="0"/>
              <a:t>Mémoire </a:t>
            </a:r>
            <a:r>
              <a:rPr lang="fr-FR" dirty="0"/>
              <a:t>: Sur carte micro SD(simple) ou disque USB 3.0(rapide et fiable)ou EMMC (rapide et fiable et simple)</a:t>
            </a:r>
          </a:p>
          <a:p>
            <a:endParaRPr lang="fr-FR" dirty="0"/>
          </a:p>
          <a:p>
            <a:r>
              <a:rPr lang="fr-FR" dirty="0"/>
              <a:t>Coût : 50$(4Go) + 28$ (</a:t>
            </a:r>
            <a:r>
              <a:rPr lang="fr-FR" dirty="0" err="1"/>
              <a:t>boitier+radiateur</a:t>
            </a:r>
            <a:r>
              <a:rPr lang="fr-FR" dirty="0"/>
              <a:t>) + 18$ (alim) + 6€ (câble HDMI) + 20€ (carte 64Go de qualité) (+12v-&gt;5v 4$)= 150$/€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66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4C945-0FD6-43C9-B643-3EBE79BC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Les Autres plateforme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FD5C9D-74F1-4F6F-8842-1F87A02DF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56" y="367889"/>
            <a:ext cx="3437666" cy="35809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B42AB24-5CD2-48D0-8846-61FDF9681BB7}"/>
              </a:ext>
            </a:extLst>
          </p:cNvPr>
          <p:cNvSpPr txBox="1"/>
          <p:nvPr/>
        </p:nvSpPr>
        <p:spPr>
          <a:xfrm>
            <a:off x="608760" y="1615044"/>
            <a:ext cx="76089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Ordinateur portable ou Fixe</a:t>
            </a:r>
          </a:p>
          <a:p>
            <a:endParaRPr lang="fr-FR" dirty="0"/>
          </a:p>
          <a:p>
            <a:r>
              <a:rPr lang="fr-FR" u="sng" dirty="0"/>
              <a:t>Modèle utiliser </a:t>
            </a:r>
            <a:r>
              <a:rPr lang="fr-FR" dirty="0"/>
              <a:t>: toute sorte</a:t>
            </a:r>
          </a:p>
          <a:p>
            <a:r>
              <a:rPr lang="fr-FR" u="sng" dirty="0"/>
              <a:t>Poids </a:t>
            </a:r>
            <a:r>
              <a:rPr lang="fr-FR" dirty="0"/>
              <a:t>: xx</a:t>
            </a:r>
          </a:p>
          <a:p>
            <a:r>
              <a:rPr lang="fr-FR" u="sng" dirty="0"/>
              <a:t>Taille </a:t>
            </a:r>
            <a:r>
              <a:rPr lang="fr-FR" dirty="0"/>
              <a:t>: xxx</a:t>
            </a:r>
          </a:p>
          <a:p>
            <a:r>
              <a:rPr lang="fr-FR" u="sng" dirty="0"/>
              <a:t>Consommation moyenne </a:t>
            </a:r>
            <a:r>
              <a:rPr lang="fr-FR" dirty="0"/>
              <a:t>: 10/20 à ++++</a:t>
            </a:r>
          </a:p>
          <a:p>
            <a:r>
              <a:rPr lang="fr-FR" u="sng" dirty="0"/>
              <a:t>Connecteurs </a:t>
            </a:r>
            <a:r>
              <a:rPr lang="fr-FR" dirty="0"/>
              <a:t>: plein de connecteurs</a:t>
            </a:r>
          </a:p>
          <a:p>
            <a:endParaRPr lang="fr-FR" dirty="0"/>
          </a:p>
          <a:p>
            <a:r>
              <a:rPr lang="fr-FR" u="sng" dirty="0"/>
              <a:t>Système </a:t>
            </a:r>
            <a:r>
              <a:rPr lang="fr-FR" dirty="0"/>
              <a:t>: Ubuntu, Ubuntu Mate (recommandé), </a:t>
            </a:r>
            <a:r>
              <a:rPr lang="fr-FR" dirty="0" err="1"/>
              <a:t>Xubuntu</a:t>
            </a:r>
            <a:r>
              <a:rPr lang="fr-FR" dirty="0"/>
              <a:t>, </a:t>
            </a:r>
            <a:r>
              <a:rPr lang="fr-FR" dirty="0" err="1"/>
              <a:t>Lubuntu</a:t>
            </a:r>
            <a:r>
              <a:rPr lang="fr-FR" dirty="0"/>
              <a:t>, </a:t>
            </a:r>
            <a:r>
              <a:rPr lang="fr-FR" dirty="0" err="1"/>
              <a:t>Kubuntu</a:t>
            </a:r>
            <a:r>
              <a:rPr lang="fr-FR" dirty="0"/>
              <a:t>,…</a:t>
            </a:r>
          </a:p>
          <a:p>
            <a:r>
              <a:rPr lang="fr-FR" u="sng" dirty="0"/>
              <a:t>Type</a:t>
            </a:r>
            <a:r>
              <a:rPr lang="fr-FR" dirty="0"/>
              <a:t> : AMD64 ou X86_64</a:t>
            </a:r>
          </a:p>
          <a:p>
            <a:endParaRPr lang="fr-FR" dirty="0"/>
          </a:p>
          <a:p>
            <a:endParaRPr lang="fr-FR" dirty="0"/>
          </a:p>
          <a:p>
            <a:r>
              <a:rPr lang="fr-FR" u="sng" dirty="0"/>
              <a:t>Mémoire </a:t>
            </a:r>
            <a:r>
              <a:rPr lang="fr-FR" dirty="0"/>
              <a:t>: disque dur ou SSD</a:t>
            </a:r>
          </a:p>
          <a:p>
            <a:endParaRPr lang="fr-FR" dirty="0"/>
          </a:p>
          <a:p>
            <a:r>
              <a:rPr lang="fr-FR" dirty="0"/>
              <a:t>Coût : 400 euros à xxx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3795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1E2D5B7-8969-4594-8A2A-713FD7F37E77}">
  <we:reference id="wa200000113" version="1.0.0.0" store="fr-FR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</TotalTime>
  <Words>1759</Words>
  <Application>Microsoft Office PowerPoint</Application>
  <PresentationFormat>Grand écran</PresentationFormat>
  <Paragraphs>240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Comic Sans MS</vt:lpstr>
      <vt:lpstr>Times New Roman</vt:lpstr>
      <vt:lpstr>Whitney</vt:lpstr>
      <vt:lpstr>Céleste</vt:lpstr>
      <vt:lpstr>Présentation PowerPoint</vt:lpstr>
      <vt:lpstr>Le concept de l’open source  (code source ouvert) :</vt:lpstr>
      <vt:lpstr>Exemple d’INDI</vt:lpstr>
      <vt:lpstr>La NAFABox (Nomad Astronomy For All) :</vt:lpstr>
      <vt:lpstr>Notre solution :</vt:lpstr>
      <vt:lpstr>Architecture :</vt:lpstr>
      <vt:lpstr>Le Raspberry Pi 4B :</vt:lpstr>
      <vt:lpstr>La NANOPI-M4 :</vt:lpstr>
      <vt:lpstr>Les Autres plateforme :</vt:lpstr>
      <vt:lpstr>Les autres « BOX » :</vt:lpstr>
      <vt:lpstr>Les logiciels de contrôle</vt:lpstr>
      <vt:lpstr>Le Noyaux principale : Indi/EKOS/KSTARS</vt:lpstr>
      <vt:lpstr>Logiciel pour Le Traitement</vt:lpstr>
      <vt:lpstr>Installation de la nafabox (Pre_install)</vt:lpstr>
      <vt:lpstr>Installation de la nafabox (install)</vt:lpstr>
      <vt:lpstr>Installation de la nafabox (install)</vt:lpstr>
      <vt:lpstr>Installation de la nafabox (install)</vt:lpstr>
      <vt:lpstr>Utilisation des Images NAFABox :</vt:lpstr>
      <vt:lpstr>Utilisation de la nafabox</vt:lpstr>
      <vt:lpstr>Utilisation de la nafabox</vt:lpstr>
      <vt:lpstr>NEW :  Le HarDware NAFABOX</vt:lpstr>
      <vt:lpstr>NEW :  Le HarDware NAFABOX</vt:lpstr>
      <vt:lpstr>NEW :  Le HarDware NAFABOX</vt:lpstr>
      <vt:lpstr>NEW :  Le HarDware NAFABOX</vt:lpstr>
      <vt:lpstr>NEW :  Le HarDware NAFABOX</vt:lpstr>
      <vt:lpstr>D’autre Hardware Open Source</vt:lpstr>
      <vt:lpstr>Présentation PowerPoint</vt:lpstr>
      <vt:lpstr>Pour discuter sur la NAFABOX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sebastien durand</dc:creator>
  <dc:description/>
  <cp:lastModifiedBy>sebastien durand</cp:lastModifiedBy>
  <cp:revision>107</cp:revision>
  <dcterms:created xsi:type="dcterms:W3CDTF">2018-10-31T20:27:18Z</dcterms:created>
  <dcterms:modified xsi:type="dcterms:W3CDTF">2021-11-21T10:28:32Z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